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3" r:id="rId2"/>
    <p:sldId id="277" r:id="rId3"/>
    <p:sldId id="274" r:id="rId4"/>
    <p:sldId id="276" r:id="rId5"/>
    <p:sldId id="257" r:id="rId6"/>
    <p:sldId id="265" r:id="rId7"/>
    <p:sldId id="275" r:id="rId8"/>
    <p:sldId id="260" r:id="rId9"/>
    <p:sldId id="266"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B3A"/>
    <a:srgbClr val="065AAD"/>
    <a:srgbClr val="9964AC"/>
    <a:srgbClr val="156082"/>
    <a:srgbClr val="000000"/>
    <a:srgbClr val="609CFF"/>
    <a:srgbClr val="F6C6AD"/>
    <a:srgbClr val="E3B8A0"/>
    <a:srgbClr val="F6C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5"/>
    <p:restoredTop sz="88521"/>
  </p:normalViewPr>
  <p:slideViewPr>
    <p:cSldViewPr snapToGrid="0">
      <p:cViewPr>
        <p:scale>
          <a:sx n="104" d="100"/>
          <a:sy n="104" d="100"/>
        </p:scale>
        <p:origin x="968"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24/02/2025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really are two sides of the same coin, or if one can present patterns in the data that the other is blind to. </a:t>
            </a:r>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2129391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Then, to train the models, we highlighted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35,000 samples and retained only those which had 95% or lower sequence identity in order to capture the widest range of diverse proteins. Then pulled features of these proteins using an array of compositional and structural </a:t>
            </a:r>
          </a:p>
        </p:txBody>
      </p:sp>
      <p:sp>
        <p:nvSpPr>
          <p:cNvPr id="4" name="Slide Number Placeholder 3"/>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11666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1122363"/>
            <a:ext cx="12107917" cy="2387600"/>
          </a:xfrm>
        </p:spPr>
        <p:txBody>
          <a:bodyPr>
            <a:normAutofit/>
          </a:bodyPr>
          <a:lstStyle/>
          <a:p>
            <a:r>
              <a:rPr lang="en-GB" sz="5400" b="1" i="0" strike="noStrike" dirty="0">
                <a:solidFill>
                  <a:srgbClr val="000000"/>
                </a:solidFill>
                <a:effectLst/>
                <a:latin typeface="Calibri" panose="020F0502020204030204" pitchFamily="34" charset="0"/>
              </a:rPr>
              <a:t> Machine Learning Meets Phylodynamics</a:t>
            </a:r>
            <a:endParaRPr lang="en-GB" sz="5400" dirty="0"/>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602038"/>
            <a:ext cx="12192000" cy="1655762"/>
          </a:xfrm>
        </p:spPr>
        <p:txBody>
          <a:bodyPr>
            <a:normAutofit/>
          </a:bodyPr>
          <a:lstStyle/>
          <a:p>
            <a:r>
              <a:rPr lang="en-GB" sz="4000" b="1" u="none" strike="noStrike" dirty="0">
                <a:solidFill>
                  <a:srgbClr val="000000"/>
                </a:solidFill>
                <a:effectLst/>
                <a:latin typeface="Calibri" panose="020F0502020204030204" pitchFamily="34" charset="0"/>
              </a:rPr>
              <a:t>A modern approach for historical host shifts</a:t>
            </a:r>
            <a:endParaRPr lang="en-GB" sz="4000" dirty="0"/>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798DBB-CC60-4916-0A13-F0B65D61A2E7}"/>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C772B445-221E-2A16-4016-465C6DCAD89E}"/>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81B10AE3-D1CD-6049-AF95-27D2C4996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977F65-DF87-E5DD-EDE6-CD5316EC8E92}"/>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4101E311-CA71-FDE2-CA52-F504105DA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160EF-600B-C8D4-F8E8-63491176A503}"/>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grpSp>
        <p:nvGrpSpPr>
          <p:cNvPr id="33" name="Group 32">
            <a:extLst>
              <a:ext uri="{FF2B5EF4-FFF2-40B4-BE49-F238E27FC236}">
                <a16:creationId xmlns:a16="http://schemas.microsoft.com/office/drawing/2014/main" id="{C79FEC02-2684-0C79-9F36-B909DE6832A7}"/>
              </a:ext>
            </a:extLst>
          </p:cNvPr>
          <p:cNvGrpSpPr/>
          <p:nvPr/>
        </p:nvGrpSpPr>
        <p:grpSpPr>
          <a:xfrm>
            <a:off x="-13381" y="1617769"/>
            <a:ext cx="5064060" cy="2818910"/>
            <a:chOff x="-13381" y="1418076"/>
            <a:chExt cx="5064060" cy="2818910"/>
          </a:xfrm>
        </p:grpSpPr>
        <p:grpSp>
          <p:nvGrpSpPr>
            <p:cNvPr id="3" name="Group 2">
              <a:extLst>
                <a:ext uri="{FF2B5EF4-FFF2-40B4-BE49-F238E27FC236}">
                  <a16:creationId xmlns:a16="http://schemas.microsoft.com/office/drawing/2014/main" id="{2DFAF1E2-BD9C-8A97-6D32-23AB735A4C43}"/>
                </a:ext>
              </a:extLst>
            </p:cNvPr>
            <p:cNvGrpSpPr/>
            <p:nvPr/>
          </p:nvGrpSpPr>
          <p:grpSpPr>
            <a:xfrm>
              <a:off x="-13381" y="1418076"/>
              <a:ext cx="5064060" cy="2818910"/>
              <a:chOff x="8740995" y="1268443"/>
              <a:chExt cx="5723651" cy="3186071"/>
            </a:xfrm>
          </p:grpSpPr>
          <p:pic>
            <p:nvPicPr>
              <p:cNvPr id="1026" name="Picture 2">
                <a:extLst>
                  <a:ext uri="{FF2B5EF4-FFF2-40B4-BE49-F238E27FC236}">
                    <a16:creationId xmlns:a16="http://schemas.microsoft.com/office/drawing/2014/main" id="{F73359A7-7627-434A-5BA2-63987FCF9A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1601" y="214262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B5B5FB1-03DB-DD5C-E905-A7DF901625A5}"/>
                  </a:ext>
                </a:extLst>
              </p:cNvPr>
              <p:cNvSpPr txBox="1"/>
              <p:nvPr/>
            </p:nvSpPr>
            <p:spPr>
              <a:xfrm>
                <a:off x="8740995" y="1268443"/>
                <a:ext cx="5723651" cy="730515"/>
              </a:xfrm>
              <a:prstGeom prst="rect">
                <a:avLst/>
              </a:prstGeom>
              <a:noFill/>
            </p:spPr>
            <p:txBody>
              <a:bodyPr wrap="square" rtlCol="0">
                <a:spAutoFit/>
              </a:bodyPr>
              <a:lstStyle/>
              <a:p>
                <a:r>
                  <a:rPr lang="en-GB" i="0" dirty="0">
                    <a:effectLst/>
                    <a:latin typeface="roboto" panose="02000000000000000000" pitchFamily="2" charset="0"/>
                  </a:rPr>
                  <a:t>VIBE (Viral Informatics, Biostatistics, and Evolution) Research Lab</a:t>
                </a:r>
                <a:endParaRPr lang="en-GB" dirty="0"/>
              </a:p>
            </p:txBody>
          </p:sp>
        </p:grpSp>
        <p:pic>
          <p:nvPicPr>
            <p:cNvPr id="11" name="Picture 10">
              <a:extLst>
                <a:ext uri="{FF2B5EF4-FFF2-40B4-BE49-F238E27FC236}">
                  <a16:creationId xmlns:a16="http://schemas.microsoft.com/office/drawing/2014/main" id="{DBF0E93A-EF13-F200-7417-5823AAA7A8F2}"/>
                </a:ext>
              </a:extLst>
            </p:cNvPr>
            <p:cNvPicPr>
              <a:picLocks noChangeAspect="1"/>
            </p:cNvPicPr>
            <p:nvPr/>
          </p:nvPicPr>
          <p:blipFill>
            <a:blip r:embed="rId7"/>
            <a:srcRect l="29457" t="8729" r="23697" b="50000"/>
            <a:stretch/>
          </p:blipFill>
          <p:spPr>
            <a:xfrm>
              <a:off x="2184238" y="2193893"/>
              <a:ext cx="1973710" cy="2043093"/>
            </a:xfrm>
            <a:prstGeom prst="rect">
              <a:avLst/>
            </a:prstGeom>
          </p:spPr>
        </p:pic>
      </p:grpSp>
      <p:grpSp>
        <p:nvGrpSpPr>
          <p:cNvPr id="19" name="Group 18">
            <a:extLst>
              <a:ext uri="{FF2B5EF4-FFF2-40B4-BE49-F238E27FC236}">
                <a16:creationId xmlns:a16="http://schemas.microsoft.com/office/drawing/2014/main" id="{6D7F4D70-4D8E-EF75-80E0-A51E760A8880}"/>
              </a:ext>
            </a:extLst>
          </p:cNvPr>
          <p:cNvGrpSpPr/>
          <p:nvPr/>
        </p:nvGrpSpPr>
        <p:grpSpPr>
          <a:xfrm>
            <a:off x="4222852" y="2391213"/>
            <a:ext cx="4640105" cy="2381244"/>
            <a:chOff x="3009434" y="1305449"/>
            <a:chExt cx="3800402" cy="1950319"/>
          </a:xfrm>
        </p:grpSpPr>
        <p:pic>
          <p:nvPicPr>
            <p:cNvPr id="17" name="Picture 16">
              <a:extLst>
                <a:ext uri="{FF2B5EF4-FFF2-40B4-BE49-F238E27FC236}">
                  <a16:creationId xmlns:a16="http://schemas.microsoft.com/office/drawing/2014/main" id="{63504A6E-01EC-9582-B93F-6BADA063089B}"/>
                </a:ext>
              </a:extLst>
            </p:cNvPr>
            <p:cNvPicPr>
              <a:picLocks noChangeAspect="1"/>
            </p:cNvPicPr>
            <p:nvPr/>
          </p:nvPicPr>
          <p:blipFill>
            <a:blip r:embed="rId8"/>
            <a:srcRect l="4622" t="68285" r="62701" b="23620"/>
            <a:stretch/>
          </p:blipFill>
          <p:spPr>
            <a:xfrm>
              <a:off x="3009434" y="1305449"/>
              <a:ext cx="2994347" cy="1049758"/>
            </a:xfrm>
            <a:prstGeom prst="rect">
              <a:avLst/>
            </a:prstGeom>
          </p:spPr>
        </p:pic>
        <p:pic>
          <p:nvPicPr>
            <p:cNvPr id="18" name="Picture 17">
              <a:extLst>
                <a:ext uri="{FF2B5EF4-FFF2-40B4-BE49-F238E27FC236}">
                  <a16:creationId xmlns:a16="http://schemas.microsoft.com/office/drawing/2014/main" id="{59FC03C0-4314-850D-8777-46BE79F2856B}"/>
                </a:ext>
              </a:extLst>
            </p:cNvPr>
            <p:cNvPicPr>
              <a:picLocks noChangeAspect="1"/>
            </p:cNvPicPr>
            <p:nvPr/>
          </p:nvPicPr>
          <p:blipFill>
            <a:blip r:embed="rId8"/>
            <a:srcRect l="48234" t="67853" r="11553" b="23620"/>
            <a:stretch/>
          </p:blipFill>
          <p:spPr>
            <a:xfrm>
              <a:off x="3124856" y="2150033"/>
              <a:ext cx="3684980" cy="1105735"/>
            </a:xfrm>
            <a:prstGeom prst="rect">
              <a:avLst/>
            </a:prstGeom>
          </p:spPr>
        </p:pic>
      </p:grpSp>
      <p:cxnSp>
        <p:nvCxnSpPr>
          <p:cNvPr id="21" name="Straight Connector 20">
            <a:extLst>
              <a:ext uri="{FF2B5EF4-FFF2-40B4-BE49-F238E27FC236}">
                <a16:creationId xmlns:a16="http://schemas.microsoft.com/office/drawing/2014/main" id="{9AC6F63F-94A3-0633-2A14-6C8E0FCF8178}"/>
              </a:ext>
            </a:extLst>
          </p:cNvPr>
          <p:cNvCxnSpPr>
            <a:cxnSpLocks/>
          </p:cNvCxnSpPr>
          <p:nvPr/>
        </p:nvCxnSpPr>
        <p:spPr>
          <a:xfrm>
            <a:off x="4358838"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A0A305D0-3257-0653-302B-8E5204D7D7B0}"/>
              </a:ext>
            </a:extLst>
          </p:cNvPr>
          <p:cNvPicPr>
            <a:picLocks noChangeAspect="1"/>
          </p:cNvPicPr>
          <p:nvPr/>
        </p:nvPicPr>
        <p:blipFill>
          <a:blip r:embed="rId9"/>
          <a:srcRect l="3001" b="8210"/>
          <a:stretch/>
        </p:blipFill>
        <p:spPr>
          <a:xfrm>
            <a:off x="9182760" y="2391213"/>
            <a:ext cx="2278326" cy="2849283"/>
          </a:xfrm>
          <a:prstGeom prst="rect">
            <a:avLst/>
          </a:prstGeom>
        </p:spPr>
      </p:pic>
      <p:cxnSp>
        <p:nvCxnSpPr>
          <p:cNvPr id="24" name="Straight Connector 23">
            <a:extLst>
              <a:ext uri="{FF2B5EF4-FFF2-40B4-BE49-F238E27FC236}">
                <a16:creationId xmlns:a16="http://schemas.microsoft.com/office/drawing/2014/main" id="{4102B952-52BF-5E19-3420-EF27567958D6}"/>
              </a:ext>
            </a:extLst>
          </p:cNvPr>
          <p:cNvCxnSpPr>
            <a:cxnSpLocks/>
          </p:cNvCxnSpPr>
          <p:nvPr/>
        </p:nvCxnSpPr>
        <p:spPr>
          <a:xfrm>
            <a:off x="8862957"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D033DB63-3EB2-FDE7-4994-D02FCB383F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3322" y="1617769"/>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FF1E2B14-F6DD-3572-25A1-18D6787E67F8}"/>
              </a:ext>
            </a:extLst>
          </p:cNvPr>
          <p:cNvPicPr>
            <a:picLocks noChangeAspect="1"/>
          </p:cNvPicPr>
          <p:nvPr/>
        </p:nvPicPr>
        <p:blipFill>
          <a:blip r:embed="rId11"/>
          <a:stretch>
            <a:fillRect/>
          </a:stretch>
        </p:blipFill>
        <p:spPr>
          <a:xfrm>
            <a:off x="4413324" y="1617769"/>
            <a:ext cx="4318000" cy="698500"/>
          </a:xfrm>
          <a:prstGeom prst="rect">
            <a:avLst/>
          </a:prstGeom>
        </p:spPr>
      </p:pic>
    </p:spTree>
    <p:extLst>
      <p:ext uri="{BB962C8B-B14F-4D97-AF65-F5344CB8AC3E}">
        <p14:creationId xmlns:p14="http://schemas.microsoft.com/office/powerpoint/2010/main" val="2396401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98C8-D5FC-AA25-16C1-A1AC4B7D1F77}"/>
              </a:ext>
            </a:extLst>
          </p:cNvPr>
          <p:cNvSpPr>
            <a:spLocks noGrp="1"/>
          </p:cNvSpPr>
          <p:nvPr>
            <p:ph type="title"/>
          </p:nvPr>
        </p:nvSpPr>
        <p:spPr/>
        <p:txBody>
          <a:bodyPr/>
          <a:lstStyle/>
          <a:p>
            <a:r>
              <a:rPr lang="en-GB" dirty="0"/>
              <a:t>Why Double the Analysis?</a:t>
            </a:r>
          </a:p>
        </p:txBody>
      </p:sp>
      <p:sp>
        <p:nvSpPr>
          <p:cNvPr id="3" name="Content Placeholder 2">
            <a:extLst>
              <a:ext uri="{FF2B5EF4-FFF2-40B4-BE49-F238E27FC236}">
                <a16:creationId xmlns:a16="http://schemas.microsoft.com/office/drawing/2014/main" id="{E8228A76-4A2A-C278-E666-9A9EC23D445C}"/>
              </a:ext>
            </a:extLst>
          </p:cNvPr>
          <p:cNvSpPr>
            <a:spLocks noGrp="1"/>
          </p:cNvSpPr>
          <p:nvPr>
            <p:ph idx="1"/>
          </p:nvPr>
        </p:nvSpPr>
        <p:spPr/>
        <p:txBody>
          <a:bodyPr/>
          <a:lstStyle/>
          <a:p>
            <a:r>
              <a:rPr lang="en-GB" dirty="0"/>
              <a:t>Both phylodynamics and protein chemical analyses are well-established </a:t>
            </a:r>
          </a:p>
          <a:p>
            <a:r>
              <a:rPr lang="en-GB" dirty="0"/>
              <a:t>Combining a phylogeny-agnostic model with phylogenetics</a:t>
            </a:r>
          </a:p>
          <a:p>
            <a:endParaRPr lang="en-GB" dirty="0"/>
          </a:p>
        </p:txBody>
      </p:sp>
      <p:graphicFrame>
        <p:nvGraphicFramePr>
          <p:cNvPr id="4" name="Table 3">
            <a:extLst>
              <a:ext uri="{FF2B5EF4-FFF2-40B4-BE49-F238E27FC236}">
                <a16:creationId xmlns:a16="http://schemas.microsoft.com/office/drawing/2014/main" id="{6A732996-AD66-6D40-21D8-F366EECB0049}"/>
              </a:ext>
            </a:extLst>
          </p:cNvPr>
          <p:cNvGraphicFramePr>
            <a:graphicFrameLocks noGrp="1"/>
          </p:cNvGraphicFramePr>
          <p:nvPr>
            <p:extLst>
              <p:ext uri="{D42A27DB-BD31-4B8C-83A1-F6EECF244321}">
                <p14:modId xmlns:p14="http://schemas.microsoft.com/office/powerpoint/2010/main" val="3502068118"/>
              </p:ext>
            </p:extLst>
          </p:nvPr>
        </p:nvGraphicFramePr>
        <p:xfrm>
          <a:off x="321276" y="3429000"/>
          <a:ext cx="11828751" cy="2966720"/>
        </p:xfrm>
        <a:graphic>
          <a:graphicData uri="http://schemas.openxmlformats.org/drawingml/2006/table">
            <a:tbl>
              <a:tblPr firstRow="1" bandRow="1">
                <a:tableStyleId>{073A0DAA-6AF3-43AB-8588-CEC1D06C72B9}</a:tableStyleId>
              </a:tblPr>
              <a:tblGrid>
                <a:gridCol w="7797113">
                  <a:extLst>
                    <a:ext uri="{9D8B030D-6E8A-4147-A177-3AD203B41FA5}">
                      <a16:colId xmlns:a16="http://schemas.microsoft.com/office/drawing/2014/main" val="1278810208"/>
                    </a:ext>
                  </a:extLst>
                </a:gridCol>
                <a:gridCol w="2107311">
                  <a:extLst>
                    <a:ext uri="{9D8B030D-6E8A-4147-A177-3AD203B41FA5}">
                      <a16:colId xmlns:a16="http://schemas.microsoft.com/office/drawing/2014/main" val="2737471648"/>
                    </a:ext>
                  </a:extLst>
                </a:gridCol>
                <a:gridCol w="1924327">
                  <a:extLst>
                    <a:ext uri="{9D8B030D-6E8A-4147-A177-3AD203B41FA5}">
                      <a16:colId xmlns:a16="http://schemas.microsoft.com/office/drawing/2014/main" val="167085390"/>
                    </a:ext>
                  </a:extLst>
                </a:gridCol>
              </a:tblGrid>
              <a:tr h="370840">
                <a:tc>
                  <a:txBody>
                    <a:bodyPr/>
                    <a:lstStyle/>
                    <a:p>
                      <a:endParaRPr lang="en-GB"/>
                    </a:p>
                  </a:txBody>
                  <a:tcPr/>
                </a:tc>
                <a:tc>
                  <a:txBody>
                    <a:bodyPr/>
                    <a:lstStyle/>
                    <a:p>
                      <a:r>
                        <a:rPr lang="en-GB" dirty="0"/>
                        <a:t>Protein Chemistry</a:t>
                      </a:r>
                    </a:p>
                  </a:txBody>
                  <a:tcPr/>
                </a:tc>
                <a:tc>
                  <a:txBody>
                    <a:bodyPr/>
                    <a:lstStyle/>
                    <a:p>
                      <a:r>
                        <a:rPr lang="en-GB" dirty="0"/>
                        <a:t>Phylogenetics</a:t>
                      </a:r>
                    </a:p>
                  </a:txBody>
                  <a:tcPr/>
                </a:tc>
                <a:extLst>
                  <a:ext uri="{0D108BD9-81ED-4DB2-BD59-A6C34878D82A}">
                    <a16:rowId xmlns:a16="http://schemas.microsoft.com/office/drawing/2014/main" val="2354788411"/>
                  </a:ext>
                </a:extLst>
              </a:tr>
              <a:tr h="370840">
                <a:tc>
                  <a:txBody>
                    <a:bodyPr/>
                    <a:lstStyle/>
                    <a:p>
                      <a:r>
                        <a:rPr lang="en-GB" dirty="0"/>
                        <a:t>Time-sensitive</a:t>
                      </a:r>
                    </a:p>
                  </a:txBody>
                  <a:tcPr/>
                </a:tc>
                <a:tc>
                  <a:txBody>
                    <a:bodyPr/>
                    <a:lstStyle/>
                    <a:p>
                      <a:pPr algn="ctr"/>
                      <a:r>
                        <a:rPr lang="en-GB" dirty="0"/>
                        <a:t>✗</a:t>
                      </a:r>
                    </a:p>
                  </a:txBody>
                  <a:tcPr/>
                </a:tc>
                <a:tc>
                  <a:txBody>
                    <a:bodyPr/>
                    <a:lstStyle/>
                    <a:p>
                      <a:pPr algn="ctr"/>
                      <a:r>
                        <a:rPr lang="en-GB" dirty="0"/>
                        <a:t>✓</a:t>
                      </a:r>
                    </a:p>
                  </a:txBody>
                  <a:tcPr/>
                </a:tc>
                <a:extLst>
                  <a:ext uri="{0D108BD9-81ED-4DB2-BD59-A6C34878D82A}">
                    <a16:rowId xmlns:a16="http://schemas.microsoft.com/office/drawing/2014/main" val="1047625411"/>
                  </a:ext>
                </a:extLst>
              </a:tr>
              <a:tr h="370840">
                <a:tc>
                  <a:txBody>
                    <a:bodyPr/>
                    <a:lstStyle/>
                    <a:p>
                      <a:r>
                        <a:rPr lang="en-GB" dirty="0"/>
                        <a:t>Experimentally-validated</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2996305418"/>
                  </a:ext>
                </a:extLst>
              </a:tr>
              <a:tr h="370840">
                <a:tc>
                  <a:txBody>
                    <a:bodyPr/>
                    <a:lstStyle/>
                    <a:p>
                      <a:r>
                        <a:rPr lang="en-GB" dirty="0"/>
                        <a:t>Relational</a:t>
                      </a:r>
                    </a:p>
                  </a:txBody>
                  <a:tcPr/>
                </a:tc>
                <a:tc>
                  <a:txBody>
                    <a:bodyPr/>
                    <a:lstStyle/>
                    <a:p>
                      <a:pPr algn="ctr"/>
                      <a:endParaRPr lang="en-GB"/>
                    </a:p>
                  </a:txBody>
                  <a:tcPr/>
                </a:tc>
                <a:tc>
                  <a:txBody>
                    <a:bodyPr/>
                    <a:lstStyle/>
                    <a:p>
                      <a:pPr algn="ctr"/>
                      <a:endParaRPr lang="en-GB" dirty="0"/>
                    </a:p>
                  </a:txBody>
                  <a:tcPr/>
                </a:tc>
                <a:extLst>
                  <a:ext uri="{0D108BD9-81ED-4DB2-BD59-A6C34878D82A}">
                    <a16:rowId xmlns:a16="http://schemas.microsoft.com/office/drawing/2014/main" val="2000658847"/>
                  </a:ext>
                </a:extLst>
              </a:tr>
              <a:tr h="370840">
                <a:tc>
                  <a:txBody>
                    <a:bodyPr/>
                    <a:lstStyle/>
                    <a:p>
                      <a:r>
                        <a:rPr lang="en-GB" dirty="0"/>
                        <a:t>Inferences about new data</a:t>
                      </a:r>
                    </a:p>
                  </a:txBody>
                  <a:tcPr/>
                </a:tc>
                <a:tc>
                  <a:txBody>
                    <a:bodyPr/>
                    <a:lstStyle/>
                    <a:p>
                      <a:pPr algn="ctr"/>
                      <a:endParaRPr lang="en-GB"/>
                    </a:p>
                  </a:txBody>
                  <a:tcPr/>
                </a:tc>
                <a:tc>
                  <a:txBody>
                    <a:bodyPr/>
                    <a:lstStyle/>
                    <a:p>
                      <a:pPr algn="ctr"/>
                      <a:endParaRPr lang="en-GB" dirty="0"/>
                    </a:p>
                  </a:txBody>
                  <a:tcPr/>
                </a:tc>
                <a:extLst>
                  <a:ext uri="{0D108BD9-81ED-4DB2-BD59-A6C34878D82A}">
                    <a16:rowId xmlns:a16="http://schemas.microsoft.com/office/drawing/2014/main" val="1304856714"/>
                  </a:ext>
                </a:extLst>
              </a:tr>
              <a:tr h="370840">
                <a:tc>
                  <a:txBody>
                    <a:bodyPr/>
                    <a:lstStyle/>
                    <a:p>
                      <a:endParaRPr lang="en-GB" dirty="0"/>
                    </a:p>
                  </a:txBody>
                  <a:tcPr/>
                </a:tc>
                <a:tc>
                  <a:txBody>
                    <a:bodyPr/>
                    <a:lstStyle/>
                    <a:p>
                      <a:pPr algn="ctr"/>
                      <a:endParaRPr lang="en-GB"/>
                    </a:p>
                  </a:txBody>
                  <a:tcPr/>
                </a:tc>
                <a:tc>
                  <a:txBody>
                    <a:bodyPr/>
                    <a:lstStyle/>
                    <a:p>
                      <a:pPr algn="ctr"/>
                      <a:endParaRPr lang="en-GB" dirty="0"/>
                    </a:p>
                  </a:txBody>
                  <a:tcPr/>
                </a:tc>
                <a:extLst>
                  <a:ext uri="{0D108BD9-81ED-4DB2-BD59-A6C34878D82A}">
                    <a16:rowId xmlns:a16="http://schemas.microsoft.com/office/drawing/2014/main" val="1764257488"/>
                  </a:ext>
                </a:extLst>
              </a:tr>
              <a:tr h="370840">
                <a:tc>
                  <a:txBody>
                    <a:bodyPr/>
                    <a:lstStyle/>
                    <a:p>
                      <a:endParaRPr lang="en-GB"/>
                    </a:p>
                  </a:txBody>
                  <a:tcPr/>
                </a:tc>
                <a:tc>
                  <a:txBody>
                    <a:bodyPr/>
                    <a:lstStyle/>
                    <a:p>
                      <a:pPr algn="ctr"/>
                      <a:endParaRPr lang="en-GB"/>
                    </a:p>
                  </a:txBody>
                  <a:tcPr/>
                </a:tc>
                <a:tc>
                  <a:txBody>
                    <a:bodyPr/>
                    <a:lstStyle/>
                    <a:p>
                      <a:pPr algn="ctr"/>
                      <a:endParaRPr lang="en-GB" dirty="0"/>
                    </a:p>
                  </a:txBody>
                  <a:tcPr/>
                </a:tc>
                <a:extLst>
                  <a:ext uri="{0D108BD9-81ED-4DB2-BD59-A6C34878D82A}">
                    <a16:rowId xmlns:a16="http://schemas.microsoft.com/office/drawing/2014/main" val="1521905028"/>
                  </a:ext>
                </a:extLst>
              </a:tr>
              <a:tr h="370840">
                <a:tc>
                  <a:txBody>
                    <a:bodyPr/>
                    <a:lstStyle/>
                    <a:p>
                      <a:endParaRPr lang="en-GB"/>
                    </a:p>
                  </a:txBody>
                  <a:tcPr/>
                </a:tc>
                <a:tc>
                  <a:txBody>
                    <a:bodyPr/>
                    <a:lstStyle/>
                    <a:p>
                      <a:pPr algn="ctr"/>
                      <a:endParaRPr lang="en-GB"/>
                    </a:p>
                  </a:txBody>
                  <a:tcPr/>
                </a:tc>
                <a:tc>
                  <a:txBody>
                    <a:bodyPr/>
                    <a:lstStyle/>
                    <a:p>
                      <a:pPr algn="ctr"/>
                      <a:endParaRPr lang="en-GB" dirty="0"/>
                    </a:p>
                  </a:txBody>
                  <a:tcPr/>
                </a:tc>
                <a:extLst>
                  <a:ext uri="{0D108BD9-81ED-4DB2-BD59-A6C34878D82A}">
                    <a16:rowId xmlns:a16="http://schemas.microsoft.com/office/drawing/2014/main" val="1156847619"/>
                  </a:ext>
                </a:extLst>
              </a:tr>
            </a:tbl>
          </a:graphicData>
        </a:graphic>
      </p:graphicFrame>
    </p:spTree>
    <p:extLst>
      <p:ext uri="{BB962C8B-B14F-4D97-AF65-F5344CB8AC3E}">
        <p14:creationId xmlns:p14="http://schemas.microsoft.com/office/powerpoint/2010/main" val="2631382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properties</a:t>
            </a:r>
          </a:p>
          <a:p>
            <a:pPr lvl="1"/>
            <a:r>
              <a:rPr lang="en-GB" dirty="0"/>
              <a:t>Compositional features</a:t>
            </a:r>
          </a:p>
          <a:p>
            <a:pPr lvl="1"/>
            <a:r>
              <a:rPr lang="en-GB" dirty="0"/>
              <a:t>Physio-chemical features</a:t>
            </a:r>
          </a:p>
        </p:txBody>
      </p:sp>
      <p:grpSp>
        <p:nvGrpSpPr>
          <p:cNvPr id="26" name="Group 25">
            <a:extLst>
              <a:ext uri="{FF2B5EF4-FFF2-40B4-BE49-F238E27FC236}">
                <a16:creationId xmlns:a16="http://schemas.microsoft.com/office/drawing/2014/main" id="{C36EE46D-7E92-D6B3-03A1-4A11CEBBDAA0}"/>
              </a:ext>
            </a:extLst>
          </p:cNvPr>
          <p:cNvGrpSpPr/>
          <p:nvPr/>
        </p:nvGrpSpPr>
        <p:grpSpPr>
          <a:xfrm>
            <a:off x="362058" y="3719384"/>
            <a:ext cx="7513456" cy="2693064"/>
            <a:chOff x="6218328" y="4756711"/>
            <a:chExt cx="5536641" cy="1984510"/>
          </a:xfrm>
        </p:grpSpPr>
        <p:grpSp>
          <p:nvGrpSpPr>
            <p:cNvPr id="25" name="Group 24">
              <a:extLst>
                <a:ext uri="{FF2B5EF4-FFF2-40B4-BE49-F238E27FC236}">
                  <a16:creationId xmlns:a16="http://schemas.microsoft.com/office/drawing/2014/main" id="{A9CA627C-CEFB-4397-6F10-926D69598197}"/>
                </a:ext>
              </a:extLst>
            </p:cNvPr>
            <p:cNvGrpSpPr/>
            <p:nvPr/>
          </p:nvGrpSpPr>
          <p:grpSpPr>
            <a:xfrm>
              <a:off x="6218328" y="4756711"/>
              <a:ext cx="4032340" cy="1984510"/>
              <a:chOff x="5441795" y="3429000"/>
              <a:chExt cx="4032340" cy="1984510"/>
            </a:xfrm>
          </p:grpSpPr>
          <p:pic>
            <p:nvPicPr>
              <p:cNvPr id="4" name="Picture 2" descr="Ijms 17 01946 g003">
                <a:extLst>
                  <a:ext uri="{FF2B5EF4-FFF2-40B4-BE49-F238E27FC236}">
                    <a16:creationId xmlns:a16="http://schemas.microsoft.com/office/drawing/2014/main" id="{56518D7E-B524-ED41-1FEF-7F8D62A50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620"/>
              <a:stretch/>
            </p:blipFill>
            <p:spPr bwMode="auto">
              <a:xfrm>
                <a:off x="5441795" y="4554863"/>
                <a:ext cx="4032340" cy="8586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jms 17 01946 g003">
                <a:extLst>
                  <a:ext uri="{FF2B5EF4-FFF2-40B4-BE49-F238E27FC236}">
                    <a16:creationId xmlns:a16="http://schemas.microsoft.com/office/drawing/2014/main" id="{348FC1A9-1A28-8DCE-AB5F-4BA01533AD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907"/>
              <a:stretch/>
            </p:blipFill>
            <p:spPr bwMode="auto">
              <a:xfrm>
                <a:off x="5441795" y="3429000"/>
                <a:ext cx="4032340" cy="12210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364B4BF4-B363-36DF-FF2F-BDE1DED72D99}"/>
                </a:ext>
              </a:extLst>
            </p:cNvPr>
            <p:cNvGrpSpPr/>
            <p:nvPr/>
          </p:nvGrpSpPr>
          <p:grpSpPr>
            <a:xfrm>
              <a:off x="10250668" y="5617082"/>
              <a:ext cx="1504301" cy="1124139"/>
              <a:chOff x="5106801" y="5610570"/>
              <a:chExt cx="1504301" cy="1124139"/>
            </a:xfrm>
          </p:grpSpPr>
          <p:grpSp>
            <p:nvGrpSpPr>
              <p:cNvPr id="12" name="Group 11">
                <a:extLst>
                  <a:ext uri="{FF2B5EF4-FFF2-40B4-BE49-F238E27FC236}">
                    <a16:creationId xmlns:a16="http://schemas.microsoft.com/office/drawing/2014/main" id="{3E51AF22-31E7-76A4-7D97-8927072A61B6}"/>
                  </a:ext>
                </a:extLst>
              </p:cNvPr>
              <p:cNvGrpSpPr/>
              <p:nvPr/>
            </p:nvGrpSpPr>
            <p:grpSpPr>
              <a:xfrm>
                <a:off x="5482225" y="5652259"/>
                <a:ext cx="701961" cy="285955"/>
                <a:chOff x="5486400" y="5967479"/>
                <a:chExt cx="701961" cy="285955"/>
              </a:xfrm>
            </p:grpSpPr>
            <p:sp>
              <p:nvSpPr>
                <p:cNvPr id="8" name="Oval 7">
                  <a:extLst>
                    <a:ext uri="{FF2B5EF4-FFF2-40B4-BE49-F238E27FC236}">
                      <a16:creationId xmlns:a16="http://schemas.microsoft.com/office/drawing/2014/main" id="{45BBD168-AABE-4DDA-0C94-6D364AD1D5E1}"/>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0E811366-834F-4F00-4604-F744049A6F7E}"/>
                    </a:ext>
                  </a:extLst>
                </p:cNvPr>
                <p:cNvSpPr/>
                <p:nvPr/>
              </p:nvSpPr>
              <p:spPr>
                <a:xfrm>
                  <a:off x="5696132"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C271AAC-4145-FFD8-AD6F-B4EA95A20A89}"/>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3CED301E-2B92-FF1B-014D-F9029248E5FA}"/>
                  </a:ext>
                </a:extLst>
              </p:cNvPr>
              <p:cNvGrpSpPr/>
              <p:nvPr/>
            </p:nvGrpSpPr>
            <p:grpSpPr>
              <a:xfrm>
                <a:off x="5691956" y="6030527"/>
                <a:ext cx="701961" cy="285955"/>
                <a:chOff x="5486400" y="5967479"/>
                <a:chExt cx="701961" cy="285955"/>
              </a:xfrm>
            </p:grpSpPr>
            <p:sp>
              <p:nvSpPr>
                <p:cNvPr id="14" name="Oval 13">
                  <a:extLst>
                    <a:ext uri="{FF2B5EF4-FFF2-40B4-BE49-F238E27FC236}">
                      <a16:creationId xmlns:a16="http://schemas.microsoft.com/office/drawing/2014/main" id="{19614966-8CF7-711E-D034-A42A3A95CA90}"/>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5EAB104-1A8A-D935-E931-DD4338F3BDAD}"/>
                    </a:ext>
                  </a:extLst>
                </p:cNvPr>
                <p:cNvSpPr/>
                <p:nvPr/>
              </p:nvSpPr>
              <p:spPr>
                <a:xfrm>
                  <a:off x="5696132"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82DB1A66-F943-4998-0041-9F2904A10465}"/>
                    </a:ext>
                  </a:extLst>
                </p:cNvPr>
                <p:cNvSpPr/>
                <p:nvPr/>
              </p:nvSpPr>
              <p:spPr>
                <a:xfrm>
                  <a:off x="5905864" y="5967479"/>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1C2514F-A099-F56C-9622-87DEF1A15A2F}"/>
                  </a:ext>
                </a:extLst>
              </p:cNvPr>
              <p:cNvGrpSpPr/>
              <p:nvPr/>
            </p:nvGrpSpPr>
            <p:grpSpPr>
              <a:xfrm>
                <a:off x="5909141" y="6408795"/>
                <a:ext cx="701961" cy="285955"/>
                <a:chOff x="5486400" y="5967479"/>
                <a:chExt cx="701961" cy="285955"/>
              </a:xfrm>
            </p:grpSpPr>
            <p:sp>
              <p:nvSpPr>
                <p:cNvPr id="18" name="Oval 17">
                  <a:extLst>
                    <a:ext uri="{FF2B5EF4-FFF2-40B4-BE49-F238E27FC236}">
                      <a16:creationId xmlns:a16="http://schemas.microsoft.com/office/drawing/2014/main" id="{5799B77D-D09A-4B46-8DD8-BE88D808322A}"/>
                    </a:ext>
                  </a:extLst>
                </p:cNvPr>
                <p:cNvSpPr/>
                <p:nvPr/>
              </p:nvSpPr>
              <p:spPr>
                <a:xfrm>
                  <a:off x="5486400"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0CD5A4B1-E475-D55E-D7EE-EEF2BC92ECCB}"/>
                    </a:ext>
                  </a:extLst>
                </p:cNvPr>
                <p:cNvSpPr/>
                <p:nvPr/>
              </p:nvSpPr>
              <p:spPr>
                <a:xfrm>
                  <a:off x="5696132" y="5970937"/>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4C97896C-1059-F397-F157-64CD958E2121}"/>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8879F6D9-1E9A-BA06-15D3-8BBC8985EDF5}"/>
                  </a:ext>
                </a:extLst>
              </p:cNvPr>
              <p:cNvSpPr txBox="1"/>
              <p:nvPr/>
            </p:nvSpPr>
            <p:spPr>
              <a:xfrm>
                <a:off x="5106801" y="5610570"/>
                <a:ext cx="375424" cy="369332"/>
              </a:xfrm>
              <a:prstGeom prst="rect">
                <a:avLst/>
              </a:prstGeom>
              <a:no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2672409D-D306-1A5B-17CE-8E0B5F92A009}"/>
                  </a:ext>
                </a:extLst>
              </p:cNvPr>
              <p:cNvSpPr txBox="1"/>
              <p:nvPr/>
            </p:nvSpPr>
            <p:spPr>
              <a:xfrm>
                <a:off x="5310531" y="5995755"/>
                <a:ext cx="375424" cy="369332"/>
              </a:xfrm>
              <a:prstGeom prst="rect">
                <a:avLst/>
              </a:prstGeom>
              <a:no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AC871CCB-C09B-483C-FA0F-CBED0C91A244}"/>
                  </a:ext>
                </a:extLst>
              </p:cNvPr>
              <p:cNvSpPr txBox="1"/>
              <p:nvPr/>
            </p:nvSpPr>
            <p:spPr>
              <a:xfrm>
                <a:off x="5602200" y="6365377"/>
                <a:ext cx="375424" cy="369332"/>
              </a:xfrm>
              <a:prstGeom prst="rect">
                <a:avLst/>
              </a:prstGeom>
              <a:noFill/>
            </p:spPr>
            <p:txBody>
              <a:bodyPr wrap="none" rtlCol="0">
                <a:spAutoFit/>
              </a:bodyPr>
              <a:lstStyle/>
              <a:p>
                <a:r>
                  <a:rPr lang="en-GB" dirty="0"/>
                  <a:t>3)</a:t>
                </a:r>
              </a:p>
            </p:txBody>
          </p:sp>
        </p:grpSp>
      </p:grpSp>
    </p:spTree>
    <p:extLst>
      <p:ext uri="{BB962C8B-B14F-4D97-AF65-F5344CB8AC3E}">
        <p14:creationId xmlns:p14="http://schemas.microsoft.com/office/powerpoint/2010/main" val="387466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ED37-4AA7-089E-54E9-7E08AC9A4D6E}"/>
              </a:ext>
            </a:extLst>
          </p:cNvPr>
          <p:cNvSpPr>
            <a:spLocks noGrp="1"/>
          </p:cNvSpPr>
          <p:nvPr>
            <p:ph type="title"/>
          </p:nvPr>
        </p:nvSpPr>
        <p:spPr/>
        <p:txBody>
          <a:bodyPr/>
          <a:lstStyle/>
          <a:p>
            <a:r>
              <a:rPr lang="en-GB" dirty="0"/>
              <a:t>Random Forests</a:t>
            </a:r>
          </a:p>
        </p:txBody>
      </p:sp>
      <p:sp>
        <p:nvSpPr>
          <p:cNvPr id="11" name="TextBox 10">
            <a:extLst>
              <a:ext uri="{FF2B5EF4-FFF2-40B4-BE49-F238E27FC236}">
                <a16:creationId xmlns:a16="http://schemas.microsoft.com/office/drawing/2014/main" id="{EC507B2F-6BFD-3D8B-BCCC-6C8093623B5D}"/>
              </a:ext>
            </a:extLst>
          </p:cNvPr>
          <p:cNvSpPr txBox="1"/>
          <p:nvPr/>
        </p:nvSpPr>
        <p:spPr>
          <a:xfrm>
            <a:off x="596383" y="1634596"/>
            <a:ext cx="2274660" cy="830997"/>
          </a:xfrm>
          <a:prstGeom prst="rect">
            <a:avLst/>
          </a:prstGeom>
          <a:noFill/>
        </p:spPr>
        <p:txBody>
          <a:bodyPr wrap="square" rtlCol="0">
            <a:spAutoFit/>
          </a:bodyPr>
          <a:lstStyle/>
          <a:p>
            <a:pPr algn="ctr"/>
            <a:r>
              <a:rPr lang="en-GB" sz="2400" dirty="0"/>
              <a:t>100 labelled sequences </a:t>
            </a:r>
          </a:p>
        </p:txBody>
      </p:sp>
      <p:grpSp>
        <p:nvGrpSpPr>
          <p:cNvPr id="49" name="Group 48">
            <a:extLst>
              <a:ext uri="{FF2B5EF4-FFF2-40B4-BE49-F238E27FC236}">
                <a16:creationId xmlns:a16="http://schemas.microsoft.com/office/drawing/2014/main" id="{771A1E22-B09A-55C1-872D-FE839AFC0F90}"/>
              </a:ext>
            </a:extLst>
          </p:cNvPr>
          <p:cNvGrpSpPr/>
          <p:nvPr/>
        </p:nvGrpSpPr>
        <p:grpSpPr>
          <a:xfrm>
            <a:off x="139769" y="2717317"/>
            <a:ext cx="7234363" cy="2017531"/>
            <a:chOff x="139769" y="2717317"/>
            <a:chExt cx="7234363" cy="2017531"/>
          </a:xfrm>
        </p:grpSpPr>
        <p:grpSp>
          <p:nvGrpSpPr>
            <p:cNvPr id="4" name="Group 3">
              <a:extLst>
                <a:ext uri="{FF2B5EF4-FFF2-40B4-BE49-F238E27FC236}">
                  <a16:creationId xmlns:a16="http://schemas.microsoft.com/office/drawing/2014/main" id="{55EB08FA-FE9E-2544-D628-CA424AEEE48D}"/>
                </a:ext>
              </a:extLst>
            </p:cNvPr>
            <p:cNvGrpSpPr/>
            <p:nvPr/>
          </p:nvGrpSpPr>
          <p:grpSpPr>
            <a:xfrm>
              <a:off x="139769" y="3531159"/>
              <a:ext cx="2190917" cy="1203689"/>
              <a:chOff x="8876538" y="5042589"/>
              <a:chExt cx="2383230" cy="1203689"/>
            </a:xfrm>
          </p:grpSpPr>
          <p:sp>
            <p:nvSpPr>
              <p:cNvPr id="5" name="Rounded Rectangle 4">
                <a:extLst>
                  <a:ext uri="{FF2B5EF4-FFF2-40B4-BE49-F238E27FC236}">
                    <a16:creationId xmlns:a16="http://schemas.microsoft.com/office/drawing/2014/main" id="{ED4180FF-5B90-4493-7727-AB4E5CB284F4}"/>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6" name="Group 5">
                <a:extLst>
                  <a:ext uri="{FF2B5EF4-FFF2-40B4-BE49-F238E27FC236}">
                    <a16:creationId xmlns:a16="http://schemas.microsoft.com/office/drawing/2014/main" id="{A40E4E20-0A39-0558-48E4-06F7C607D884}"/>
                  </a:ext>
                </a:extLst>
              </p:cNvPr>
              <p:cNvGrpSpPr/>
              <p:nvPr/>
            </p:nvGrpSpPr>
            <p:grpSpPr>
              <a:xfrm>
                <a:off x="8876538" y="5817494"/>
                <a:ext cx="2383230" cy="428784"/>
                <a:chOff x="7309207" y="5628449"/>
                <a:chExt cx="2383230" cy="428784"/>
              </a:xfrm>
            </p:grpSpPr>
            <p:sp>
              <p:nvSpPr>
                <p:cNvPr id="9" name="Rounded Rectangle 8">
                  <a:extLst>
                    <a:ext uri="{FF2B5EF4-FFF2-40B4-BE49-F238E27FC236}">
                      <a16:creationId xmlns:a16="http://schemas.microsoft.com/office/drawing/2014/main" id="{D8AF514D-0130-4FAF-4CB1-FFCEC12C5567}"/>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10" name="Rounded Rectangle 9">
                  <a:extLst>
                    <a:ext uri="{FF2B5EF4-FFF2-40B4-BE49-F238E27FC236}">
                      <a16:creationId xmlns:a16="http://schemas.microsoft.com/office/drawing/2014/main" id="{BDB7233F-882B-DB9B-12AD-36387B95AE4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 name="Straight Connector 6">
                <a:extLst>
                  <a:ext uri="{FF2B5EF4-FFF2-40B4-BE49-F238E27FC236}">
                    <a16:creationId xmlns:a16="http://schemas.microsoft.com/office/drawing/2014/main" id="{FC9760D0-F8AA-0B67-FB9B-362EEBA2318B}"/>
                  </a:ext>
                </a:extLst>
              </p:cNvPr>
              <p:cNvCxnSpPr>
                <a:stCxn id="5" idx="2"/>
                <a:endCxn id="9"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8A2741B-C624-730D-09A6-38CFE6525E2B}"/>
                  </a:ext>
                </a:extLst>
              </p:cNvPr>
              <p:cNvCxnSpPr>
                <a:cxnSpLocks/>
                <a:stCxn id="5" idx="2"/>
                <a:endCxn id="10"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FF50D8E-956B-1E28-3AE7-FD581C8D5730}"/>
                </a:ext>
              </a:extLst>
            </p:cNvPr>
            <p:cNvSpPr txBox="1"/>
            <p:nvPr/>
          </p:nvSpPr>
          <p:spPr>
            <a:xfrm>
              <a:off x="233718" y="2769163"/>
              <a:ext cx="1818045" cy="707886"/>
            </a:xfrm>
            <a:prstGeom prst="rect">
              <a:avLst/>
            </a:prstGeom>
            <a:noFill/>
          </p:spPr>
          <p:txBody>
            <a:bodyPr wrap="square" rtlCol="0">
              <a:spAutoFit/>
            </a:bodyPr>
            <a:lstStyle/>
            <a:p>
              <a:pPr algn="ctr"/>
              <a:r>
                <a:rPr lang="en-GB" sz="2000" dirty="0"/>
                <a:t>RF</a:t>
              </a:r>
              <a:r>
                <a:rPr lang="en-GB" sz="2000" baseline="-25000" dirty="0"/>
                <a:t>1</a:t>
              </a:r>
              <a:endParaRPr lang="en-GB" sz="2000" dirty="0"/>
            </a:p>
            <a:p>
              <a:pPr algn="ctr"/>
              <a:r>
                <a:rPr lang="en-GB" sz="2000" dirty="0"/>
                <a:t>30 </a:t>
              </a:r>
              <a:r>
                <a:rPr lang="en-GB" sz="2000" dirty="0" err="1"/>
                <a:t>seqs</a:t>
              </a:r>
              <a:endParaRPr lang="en-GB" sz="2000" dirty="0"/>
            </a:p>
          </p:txBody>
        </p:sp>
        <p:sp>
          <p:nvSpPr>
            <p:cNvPr id="20" name="TextBox 19">
              <a:extLst>
                <a:ext uri="{FF2B5EF4-FFF2-40B4-BE49-F238E27FC236}">
                  <a16:creationId xmlns:a16="http://schemas.microsoft.com/office/drawing/2014/main" id="{1D32E582-E0D3-CA24-C39A-35330893DA58}"/>
                </a:ext>
              </a:extLst>
            </p:cNvPr>
            <p:cNvSpPr txBox="1"/>
            <p:nvPr/>
          </p:nvSpPr>
          <p:spPr>
            <a:xfrm>
              <a:off x="2755441" y="2721114"/>
              <a:ext cx="1818045" cy="707886"/>
            </a:xfrm>
            <a:prstGeom prst="rect">
              <a:avLst/>
            </a:prstGeom>
            <a:noFill/>
          </p:spPr>
          <p:txBody>
            <a:bodyPr wrap="square" rtlCol="0">
              <a:spAutoFit/>
            </a:bodyPr>
            <a:lstStyle/>
            <a:p>
              <a:pPr algn="ctr"/>
              <a:r>
                <a:rPr lang="en-GB" sz="2000" dirty="0"/>
                <a:t>RF</a:t>
              </a:r>
              <a:r>
                <a:rPr lang="en-GB" sz="2000" baseline="-25000" dirty="0"/>
                <a:t>2</a:t>
              </a:r>
              <a:endParaRPr lang="en-GB" sz="2000" dirty="0"/>
            </a:p>
            <a:p>
              <a:pPr algn="ctr"/>
              <a:r>
                <a:rPr lang="en-GB" sz="2000" dirty="0"/>
                <a:t>30 </a:t>
              </a:r>
              <a:r>
                <a:rPr lang="en-GB" sz="2000" dirty="0" err="1"/>
                <a:t>seqs</a:t>
              </a:r>
              <a:endParaRPr lang="en-GB" sz="2000" dirty="0"/>
            </a:p>
          </p:txBody>
        </p:sp>
        <p:sp>
          <p:nvSpPr>
            <p:cNvPr id="28" name="TextBox 27">
              <a:extLst>
                <a:ext uri="{FF2B5EF4-FFF2-40B4-BE49-F238E27FC236}">
                  <a16:creationId xmlns:a16="http://schemas.microsoft.com/office/drawing/2014/main" id="{48B3A7D2-6D8B-2BB9-9588-FC02A7CF3173}"/>
                </a:ext>
              </a:extLst>
            </p:cNvPr>
            <p:cNvSpPr txBox="1"/>
            <p:nvPr/>
          </p:nvSpPr>
          <p:spPr>
            <a:xfrm>
              <a:off x="5277164" y="2717317"/>
              <a:ext cx="1818045" cy="707886"/>
            </a:xfrm>
            <a:prstGeom prst="rect">
              <a:avLst/>
            </a:prstGeom>
            <a:noFill/>
          </p:spPr>
          <p:txBody>
            <a:bodyPr wrap="square" rtlCol="0">
              <a:spAutoFit/>
            </a:bodyPr>
            <a:lstStyle/>
            <a:p>
              <a:pPr algn="ctr"/>
              <a:r>
                <a:rPr lang="en-GB" sz="2000" dirty="0"/>
                <a:t>RF</a:t>
              </a:r>
              <a:r>
                <a:rPr lang="en-GB" sz="2000" baseline="-25000" dirty="0"/>
                <a:t>3</a:t>
              </a:r>
              <a:r>
                <a:rPr lang="en-GB" sz="2000" dirty="0"/>
                <a:t> </a:t>
              </a:r>
            </a:p>
            <a:p>
              <a:pPr algn="ctr"/>
              <a:r>
                <a:rPr lang="en-GB" sz="2000" dirty="0"/>
                <a:t>30 </a:t>
              </a:r>
              <a:r>
                <a:rPr lang="en-GB" sz="2000" dirty="0" err="1"/>
                <a:t>seqs</a:t>
              </a:r>
              <a:endParaRPr lang="en-GB" sz="2000" dirty="0"/>
            </a:p>
          </p:txBody>
        </p:sp>
        <p:grpSp>
          <p:nvGrpSpPr>
            <p:cNvPr id="35" name="Group 34">
              <a:extLst>
                <a:ext uri="{FF2B5EF4-FFF2-40B4-BE49-F238E27FC236}">
                  <a16:creationId xmlns:a16="http://schemas.microsoft.com/office/drawing/2014/main" id="{100767FD-FD68-75DC-0370-23ABE688679D}"/>
                </a:ext>
              </a:extLst>
            </p:cNvPr>
            <p:cNvGrpSpPr/>
            <p:nvPr/>
          </p:nvGrpSpPr>
          <p:grpSpPr>
            <a:xfrm>
              <a:off x="2661492" y="3531159"/>
              <a:ext cx="2190917" cy="1203689"/>
              <a:chOff x="8876538" y="5042589"/>
              <a:chExt cx="2383230" cy="1203689"/>
            </a:xfrm>
          </p:grpSpPr>
          <p:sp>
            <p:nvSpPr>
              <p:cNvPr id="36" name="Rounded Rectangle 35">
                <a:extLst>
                  <a:ext uri="{FF2B5EF4-FFF2-40B4-BE49-F238E27FC236}">
                    <a16:creationId xmlns:a16="http://schemas.microsoft.com/office/drawing/2014/main" id="{481A5F93-3413-A109-EE36-036D1D4F1A6B}"/>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37" name="Group 36">
                <a:extLst>
                  <a:ext uri="{FF2B5EF4-FFF2-40B4-BE49-F238E27FC236}">
                    <a16:creationId xmlns:a16="http://schemas.microsoft.com/office/drawing/2014/main" id="{C429D353-D6D0-B0CC-A3B9-76C8A93C7A5C}"/>
                  </a:ext>
                </a:extLst>
              </p:cNvPr>
              <p:cNvGrpSpPr/>
              <p:nvPr/>
            </p:nvGrpSpPr>
            <p:grpSpPr>
              <a:xfrm>
                <a:off x="8876538" y="5817494"/>
                <a:ext cx="2383230" cy="428784"/>
                <a:chOff x="7309207" y="5628449"/>
                <a:chExt cx="2383230" cy="428784"/>
              </a:xfrm>
            </p:grpSpPr>
            <p:sp>
              <p:nvSpPr>
                <p:cNvPr id="40" name="Rounded Rectangle 39">
                  <a:extLst>
                    <a:ext uri="{FF2B5EF4-FFF2-40B4-BE49-F238E27FC236}">
                      <a16:creationId xmlns:a16="http://schemas.microsoft.com/office/drawing/2014/main" id="{27A5AF9E-BE65-403A-FE47-9D1495A264B2}"/>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1" name="Rounded Rectangle 40">
                  <a:extLst>
                    <a:ext uri="{FF2B5EF4-FFF2-40B4-BE49-F238E27FC236}">
                      <a16:creationId xmlns:a16="http://schemas.microsoft.com/office/drawing/2014/main" id="{7C4B9624-F540-C530-D76F-B8FBEF14FD8B}"/>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38" name="Straight Connector 37">
                <a:extLst>
                  <a:ext uri="{FF2B5EF4-FFF2-40B4-BE49-F238E27FC236}">
                    <a16:creationId xmlns:a16="http://schemas.microsoft.com/office/drawing/2014/main" id="{FF30A8E7-58B5-0EAC-C57F-ACD2ED9BBF4A}"/>
                  </a:ext>
                </a:extLst>
              </p:cNvPr>
              <p:cNvCxnSpPr>
                <a:stCxn id="36" idx="2"/>
                <a:endCxn id="40"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1066540-30D2-C315-1E8C-720802C6FC52}"/>
                  </a:ext>
                </a:extLst>
              </p:cNvPr>
              <p:cNvCxnSpPr>
                <a:cxnSpLocks/>
                <a:stCxn id="36" idx="2"/>
                <a:endCxn id="41"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5DD384D9-96DE-0476-D95A-7D0E2D9D6F92}"/>
                </a:ext>
              </a:extLst>
            </p:cNvPr>
            <p:cNvGrpSpPr/>
            <p:nvPr/>
          </p:nvGrpSpPr>
          <p:grpSpPr>
            <a:xfrm>
              <a:off x="5183215" y="3531159"/>
              <a:ext cx="2190917" cy="1203689"/>
              <a:chOff x="8876538" y="5042589"/>
              <a:chExt cx="2383230" cy="1203689"/>
            </a:xfrm>
          </p:grpSpPr>
          <p:sp>
            <p:nvSpPr>
              <p:cNvPr id="43" name="Rounded Rectangle 42">
                <a:extLst>
                  <a:ext uri="{FF2B5EF4-FFF2-40B4-BE49-F238E27FC236}">
                    <a16:creationId xmlns:a16="http://schemas.microsoft.com/office/drawing/2014/main" id="{A4260471-6DCE-E14B-F2B4-A573DC674367}"/>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44" name="Group 43">
                <a:extLst>
                  <a:ext uri="{FF2B5EF4-FFF2-40B4-BE49-F238E27FC236}">
                    <a16:creationId xmlns:a16="http://schemas.microsoft.com/office/drawing/2014/main" id="{4F4344A7-B577-B5D1-556B-735927E85B4D}"/>
                  </a:ext>
                </a:extLst>
              </p:cNvPr>
              <p:cNvGrpSpPr/>
              <p:nvPr/>
            </p:nvGrpSpPr>
            <p:grpSpPr>
              <a:xfrm>
                <a:off x="8876538" y="5817494"/>
                <a:ext cx="2383230" cy="428784"/>
                <a:chOff x="7309207" y="5628449"/>
                <a:chExt cx="2383230" cy="428784"/>
              </a:xfrm>
            </p:grpSpPr>
            <p:sp>
              <p:nvSpPr>
                <p:cNvPr id="47" name="Rounded Rectangle 46">
                  <a:extLst>
                    <a:ext uri="{FF2B5EF4-FFF2-40B4-BE49-F238E27FC236}">
                      <a16:creationId xmlns:a16="http://schemas.microsoft.com/office/drawing/2014/main" id="{F88478D5-7A1A-532C-C696-CCA84D86B38A}"/>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8" name="Rounded Rectangle 47">
                  <a:extLst>
                    <a:ext uri="{FF2B5EF4-FFF2-40B4-BE49-F238E27FC236}">
                      <a16:creationId xmlns:a16="http://schemas.microsoft.com/office/drawing/2014/main" id="{0DEF012F-2B78-5454-633E-C7D492DD2A2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45" name="Straight Connector 44">
                <a:extLst>
                  <a:ext uri="{FF2B5EF4-FFF2-40B4-BE49-F238E27FC236}">
                    <a16:creationId xmlns:a16="http://schemas.microsoft.com/office/drawing/2014/main" id="{A2FFEC65-BC52-0982-8EFA-E9717F344194}"/>
                  </a:ext>
                </a:extLst>
              </p:cNvPr>
              <p:cNvCxnSpPr>
                <a:stCxn id="43" idx="2"/>
                <a:endCxn id="47"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403F7D4-C053-A45A-A2AA-7BAFC6FE46ED}"/>
                  </a:ext>
                </a:extLst>
              </p:cNvPr>
              <p:cNvCxnSpPr>
                <a:cxnSpLocks/>
                <a:stCxn id="43" idx="2"/>
                <a:endCxn id="48"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0" name="Bent Arrow 49">
            <a:extLst>
              <a:ext uri="{FF2B5EF4-FFF2-40B4-BE49-F238E27FC236}">
                <a16:creationId xmlns:a16="http://schemas.microsoft.com/office/drawing/2014/main" id="{67A04D13-7C6F-D556-937E-79846ACF4E9C}"/>
              </a:ext>
            </a:extLst>
          </p:cNvPr>
          <p:cNvSpPr/>
          <p:nvPr/>
        </p:nvSpPr>
        <p:spPr>
          <a:xfrm rot="10800000" flipH="1">
            <a:off x="2871043" y="5183279"/>
            <a:ext cx="2904283" cy="1405054"/>
          </a:xfrm>
          <a:prstGeom prst="ben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1" name="TextBox 50">
            <a:extLst>
              <a:ext uri="{FF2B5EF4-FFF2-40B4-BE49-F238E27FC236}">
                <a16:creationId xmlns:a16="http://schemas.microsoft.com/office/drawing/2014/main" id="{A9AA1D9D-9C80-B604-6C77-1175E3F166B0}"/>
              </a:ext>
            </a:extLst>
          </p:cNvPr>
          <p:cNvSpPr txBox="1"/>
          <p:nvPr/>
        </p:nvSpPr>
        <p:spPr>
          <a:xfrm>
            <a:off x="3344623" y="6044527"/>
            <a:ext cx="1228863" cy="369332"/>
          </a:xfrm>
          <a:prstGeom prst="rect">
            <a:avLst/>
          </a:prstGeom>
          <a:noFill/>
        </p:spPr>
        <p:txBody>
          <a:bodyPr wrap="none" rtlCol="0">
            <a:spAutoFit/>
          </a:bodyPr>
          <a:lstStyle/>
          <a:p>
            <a:r>
              <a:rPr lang="en-GB" b="1" dirty="0">
                <a:solidFill>
                  <a:schemeClr val="bg1"/>
                </a:solidFill>
              </a:rPr>
              <a:t>Aggregate</a:t>
            </a:r>
          </a:p>
        </p:txBody>
      </p:sp>
      <p:grpSp>
        <p:nvGrpSpPr>
          <p:cNvPr id="53" name="Group 52">
            <a:extLst>
              <a:ext uri="{FF2B5EF4-FFF2-40B4-BE49-F238E27FC236}">
                <a16:creationId xmlns:a16="http://schemas.microsoft.com/office/drawing/2014/main" id="{91339007-F940-29DB-32A5-7EF8A417D4AB}"/>
              </a:ext>
            </a:extLst>
          </p:cNvPr>
          <p:cNvGrpSpPr/>
          <p:nvPr/>
        </p:nvGrpSpPr>
        <p:grpSpPr>
          <a:xfrm>
            <a:off x="7723323" y="5283961"/>
            <a:ext cx="2190917" cy="1203689"/>
            <a:chOff x="8876538" y="5042589"/>
            <a:chExt cx="2383230" cy="1203689"/>
          </a:xfrm>
          <a:solidFill>
            <a:schemeClr val="accent4"/>
          </a:solidFill>
        </p:grpSpPr>
        <p:sp>
          <p:nvSpPr>
            <p:cNvPr id="71" name="Rounded Rectangle 70">
              <a:extLst>
                <a:ext uri="{FF2B5EF4-FFF2-40B4-BE49-F238E27FC236}">
                  <a16:creationId xmlns:a16="http://schemas.microsoft.com/office/drawing/2014/main" id="{8A8F37AC-93BA-2ECD-BDBC-DB52C498AC97}"/>
                </a:ext>
              </a:extLst>
            </p:cNvPr>
            <p:cNvSpPr/>
            <p:nvPr/>
          </p:nvSpPr>
          <p:spPr>
            <a:xfrm>
              <a:off x="9520623" y="504258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72" name="Group 71">
              <a:extLst>
                <a:ext uri="{FF2B5EF4-FFF2-40B4-BE49-F238E27FC236}">
                  <a16:creationId xmlns:a16="http://schemas.microsoft.com/office/drawing/2014/main" id="{02FEE439-63A9-9ED3-CBB9-DCE666E559B2}"/>
                </a:ext>
              </a:extLst>
            </p:cNvPr>
            <p:cNvGrpSpPr/>
            <p:nvPr/>
          </p:nvGrpSpPr>
          <p:grpSpPr>
            <a:xfrm>
              <a:off x="8876538" y="5817494"/>
              <a:ext cx="2383230" cy="428784"/>
              <a:chOff x="7309207" y="5628449"/>
              <a:chExt cx="2383230" cy="428784"/>
            </a:xfrm>
            <a:grpFill/>
          </p:grpSpPr>
          <p:sp>
            <p:nvSpPr>
              <p:cNvPr id="75" name="Rounded Rectangle 74">
                <a:extLst>
                  <a:ext uri="{FF2B5EF4-FFF2-40B4-BE49-F238E27FC236}">
                    <a16:creationId xmlns:a16="http://schemas.microsoft.com/office/drawing/2014/main" id="{D90B78A9-4B86-9B60-1AC7-61CEB1AFDD5A}"/>
                  </a:ext>
                </a:extLst>
              </p:cNvPr>
              <p:cNvSpPr/>
              <p:nvPr/>
            </p:nvSpPr>
            <p:spPr>
              <a:xfrm>
                <a:off x="7309207" y="562844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76" name="Rounded Rectangle 75">
                <a:extLst>
                  <a:ext uri="{FF2B5EF4-FFF2-40B4-BE49-F238E27FC236}">
                    <a16:creationId xmlns:a16="http://schemas.microsoft.com/office/drawing/2014/main" id="{99D14A45-422A-2134-F2C1-BBFC63C741A3}"/>
                  </a:ext>
                </a:extLst>
              </p:cNvPr>
              <p:cNvSpPr/>
              <p:nvPr/>
            </p:nvSpPr>
            <p:spPr>
              <a:xfrm>
                <a:off x="8532083" y="5628600"/>
                <a:ext cx="1160354"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3" name="Straight Connector 72">
              <a:extLst>
                <a:ext uri="{FF2B5EF4-FFF2-40B4-BE49-F238E27FC236}">
                  <a16:creationId xmlns:a16="http://schemas.microsoft.com/office/drawing/2014/main" id="{5D5BCF08-CCC3-DBB8-E2D9-06D0CFC72E1A}"/>
                </a:ext>
              </a:extLst>
            </p:cNvPr>
            <p:cNvCxnSpPr>
              <a:stCxn id="71" idx="2"/>
              <a:endCxn id="75" idx="0"/>
            </p:cNvCxnSpPr>
            <p:nvPr/>
          </p:nvCxnSpPr>
          <p:spPr>
            <a:xfrm flipH="1">
              <a:off x="9323464" y="5471222"/>
              <a:ext cx="644085" cy="346272"/>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A4163BB3-EBCB-FAC8-7C75-2487725D0C3C}"/>
                </a:ext>
              </a:extLst>
            </p:cNvPr>
            <p:cNvCxnSpPr>
              <a:cxnSpLocks/>
              <a:stCxn id="71" idx="2"/>
              <a:endCxn id="76" idx="0"/>
            </p:cNvCxnSpPr>
            <p:nvPr/>
          </p:nvCxnSpPr>
          <p:spPr>
            <a:xfrm>
              <a:off x="9967549" y="5471222"/>
              <a:ext cx="712042" cy="346423"/>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57DCB27F-8EA0-3080-A635-9044082C3E11}"/>
              </a:ext>
            </a:extLst>
          </p:cNvPr>
          <p:cNvSpPr txBox="1"/>
          <p:nvPr/>
        </p:nvSpPr>
        <p:spPr>
          <a:xfrm>
            <a:off x="9169244" y="4613150"/>
            <a:ext cx="2190917" cy="707886"/>
          </a:xfrm>
          <a:prstGeom prst="rect">
            <a:avLst/>
          </a:prstGeom>
          <a:noFill/>
        </p:spPr>
        <p:txBody>
          <a:bodyPr wrap="square" rtlCol="0">
            <a:spAutoFit/>
          </a:bodyPr>
          <a:lstStyle/>
          <a:p>
            <a:pPr algn="ctr"/>
            <a:r>
              <a:rPr lang="en-GB" sz="2000" dirty="0"/>
              <a:t>Validate using the remaining 10 </a:t>
            </a:r>
            <a:r>
              <a:rPr lang="en-GB" sz="2000" dirty="0" err="1"/>
              <a:t>seqs</a:t>
            </a:r>
            <a:endParaRPr lang="en-GB" sz="2000" dirty="0"/>
          </a:p>
        </p:txBody>
      </p:sp>
      <p:sp>
        <p:nvSpPr>
          <p:cNvPr id="79" name="Circular Arrow 78">
            <a:extLst>
              <a:ext uri="{FF2B5EF4-FFF2-40B4-BE49-F238E27FC236}">
                <a16:creationId xmlns:a16="http://schemas.microsoft.com/office/drawing/2014/main" id="{5A8A9D5E-7FD9-AF5E-C4AB-0F79F69E2371}"/>
              </a:ext>
            </a:extLst>
          </p:cNvPr>
          <p:cNvSpPr/>
          <p:nvPr/>
        </p:nvSpPr>
        <p:spPr>
          <a:xfrm rot="9056372">
            <a:off x="9101508" y="4740477"/>
            <a:ext cx="921243" cy="1086967"/>
          </a:xfrm>
          <a:prstGeom prst="circularArrow">
            <a:avLst>
              <a:gd name="adj1" fmla="val 12500"/>
              <a:gd name="adj2" fmla="val 1142319"/>
              <a:gd name="adj3" fmla="val 20457681"/>
              <a:gd name="adj4" fmla="val 12488659"/>
              <a:gd name="adj5" fmla="val 12500"/>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510519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spTree>
    <p:extLst>
      <p:ext uri="{BB962C8B-B14F-4D97-AF65-F5344CB8AC3E}">
        <p14:creationId xmlns:p14="http://schemas.microsoft.com/office/powerpoint/2010/main" val="1334350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B58DD65-A659-7C42-6EED-78FCBA7F5DBB}"/>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33C4DE9B-00EC-CB7B-6B36-9B0649E7523D}"/>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8A028D09-32BF-E800-8F31-4352C946AB06}"/>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EA112E75-B2D6-6D6A-63AC-D3CE79E312F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C09C5479-2315-586F-181E-AD1CFBC6AE71}"/>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F74F06AA-94D2-F6ED-4EAE-BE03F4C3FF59}"/>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0" name="Picture 9">
            <a:extLst>
              <a:ext uri="{FF2B5EF4-FFF2-40B4-BE49-F238E27FC236}">
                <a16:creationId xmlns:a16="http://schemas.microsoft.com/office/drawing/2014/main" id="{51980ECF-0A97-2F67-8411-A95AA9AE1E9B}"/>
              </a:ext>
            </a:extLst>
          </p:cNvPr>
          <p:cNvPicPr>
            <a:picLocks noChangeAspect="1"/>
          </p:cNvPicPr>
          <p:nvPr/>
        </p:nvPicPr>
        <p:blipFill>
          <a:blip r:embed="rId4"/>
          <a:srcRect r="3108" b="54770"/>
          <a:stretch/>
        </p:blipFill>
        <p:spPr>
          <a:xfrm>
            <a:off x="0" y="194289"/>
            <a:ext cx="12192000" cy="3449920"/>
          </a:xfrm>
          <a:prstGeom prst="rect">
            <a:avLst/>
          </a:prstGeom>
        </p:spPr>
      </p:pic>
    </p:spTree>
    <p:extLst>
      <p:ext uri="{BB962C8B-B14F-4D97-AF65-F5344CB8AC3E}">
        <p14:creationId xmlns:p14="http://schemas.microsoft.com/office/powerpoint/2010/main" val="40368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17E3-FCFE-45F2-62C1-AF4F41846959}"/>
              </a:ext>
            </a:extLst>
          </p:cNvPr>
          <p:cNvSpPr>
            <a:spLocks noGrp="1"/>
          </p:cNvSpPr>
          <p:nvPr>
            <p:ph type="title"/>
          </p:nvPr>
        </p:nvSpPr>
        <p:spPr/>
        <p:txBody>
          <a:bodyPr/>
          <a:lstStyle/>
          <a:p>
            <a:r>
              <a:rPr lang="en-GB" dirty="0"/>
              <a:t>Machine Learning Models </a:t>
            </a:r>
          </a:p>
        </p:txBody>
      </p:sp>
      <p:sp>
        <p:nvSpPr>
          <p:cNvPr id="3" name="Content Placeholder 2">
            <a:extLst>
              <a:ext uri="{FF2B5EF4-FFF2-40B4-BE49-F238E27FC236}">
                <a16:creationId xmlns:a16="http://schemas.microsoft.com/office/drawing/2014/main" id="{F55D7599-0757-9EE2-68BC-59EFD63809D4}"/>
              </a:ext>
            </a:extLst>
          </p:cNvPr>
          <p:cNvSpPr>
            <a:spLocks noGrp="1"/>
          </p:cNvSpPr>
          <p:nvPr>
            <p:ph idx="1"/>
          </p:nvPr>
        </p:nvSpPr>
        <p:spPr/>
        <p:txBody>
          <a:bodyPr/>
          <a:lstStyle/>
          <a:p>
            <a:r>
              <a:rPr lang="en-GB" dirty="0"/>
              <a:t>Segment</a:t>
            </a:r>
            <a:r>
              <a:rPr lang="en-GB" baseline="-25000" dirty="0"/>
              <a:t>[1-8]</a:t>
            </a:r>
            <a:r>
              <a:rPr lang="en-GB" dirty="0"/>
              <a:t> • Feature</a:t>
            </a:r>
            <a:r>
              <a:rPr lang="en-GB" baseline="-25000" dirty="0"/>
              <a:t>[1-6]</a:t>
            </a:r>
            <a:r>
              <a:rPr lang="en-GB" dirty="0"/>
              <a:t> • Subtype</a:t>
            </a:r>
            <a:r>
              <a:rPr lang="en-GB" baseline="-25000" dirty="0"/>
              <a:t>[1-25]</a:t>
            </a:r>
            <a:r>
              <a:rPr lang="en-GB" dirty="0"/>
              <a:t> • Class</a:t>
            </a:r>
            <a:r>
              <a:rPr lang="en-GB" baseline="-25000" dirty="0"/>
              <a:t>[1-2]</a:t>
            </a:r>
          </a:p>
          <a:p>
            <a:pPr lvl="1"/>
            <a:r>
              <a:rPr lang="en-GB" dirty="0"/>
              <a:t>1200 two-class models (Avian/Mammalian)</a:t>
            </a:r>
          </a:p>
          <a:p>
            <a:pPr lvl="1"/>
            <a:r>
              <a:rPr lang="en-GB" dirty="0"/>
              <a:t>1200 multi-class models (Avian/Bat/Dog/Horse/Human/Pig)</a:t>
            </a:r>
          </a:p>
          <a:p>
            <a:r>
              <a:rPr lang="en-GB" dirty="0"/>
              <a:t>Holding out each subtype allows us to create models and then validate those models by predicting on the held-out data</a:t>
            </a:r>
          </a:p>
        </p:txBody>
      </p:sp>
    </p:spTree>
    <p:extLst>
      <p:ext uri="{BB962C8B-B14F-4D97-AF65-F5344CB8AC3E}">
        <p14:creationId xmlns:p14="http://schemas.microsoft.com/office/powerpoint/2010/main" val="291790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6792D-1984-4748-40FC-BB58BB0823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F4CDDE-0561-EC66-F4F9-AC6B24C3D16A}"/>
              </a:ext>
            </a:extLst>
          </p:cNvPr>
          <p:cNvPicPr>
            <a:picLocks noChangeAspect="1"/>
          </p:cNvPicPr>
          <p:nvPr/>
        </p:nvPicPr>
        <p:blipFill>
          <a:blip r:embed="rId2"/>
          <a:srcRect r="49951"/>
          <a:stretch/>
        </p:blipFill>
        <p:spPr>
          <a:xfrm>
            <a:off x="158751" y="664025"/>
            <a:ext cx="5387546" cy="6193975"/>
          </a:xfrm>
          <a:prstGeom prst="rect">
            <a:avLst/>
          </a:prstGeom>
        </p:spPr>
      </p:pic>
      <p:sp>
        <p:nvSpPr>
          <p:cNvPr id="7" name="TextBox 6">
            <a:extLst>
              <a:ext uri="{FF2B5EF4-FFF2-40B4-BE49-F238E27FC236}">
                <a16:creationId xmlns:a16="http://schemas.microsoft.com/office/drawing/2014/main" id="{2B4E01CB-121A-BBD8-3633-504661EA9EA1}"/>
              </a:ext>
            </a:extLst>
          </p:cNvPr>
          <p:cNvSpPr txBox="1"/>
          <p:nvPr/>
        </p:nvSpPr>
        <p:spPr>
          <a:xfrm>
            <a:off x="1461823" y="140804"/>
            <a:ext cx="2781402" cy="523220"/>
          </a:xfrm>
          <a:prstGeom prst="rect">
            <a:avLst/>
          </a:prstGeom>
          <a:noFill/>
        </p:spPr>
        <p:txBody>
          <a:bodyPr wrap="none" rtlCol="0">
            <a:spAutoFit/>
          </a:bodyPr>
          <a:lstStyle/>
          <a:p>
            <a:r>
              <a:rPr lang="en-GB" sz="2800" dirty="0"/>
              <a:t>Two-class Model</a:t>
            </a:r>
          </a:p>
        </p:txBody>
      </p:sp>
      <p:grpSp>
        <p:nvGrpSpPr>
          <p:cNvPr id="9" name="Group 8">
            <a:extLst>
              <a:ext uri="{FF2B5EF4-FFF2-40B4-BE49-F238E27FC236}">
                <a16:creationId xmlns:a16="http://schemas.microsoft.com/office/drawing/2014/main" id="{A8C28D81-3F3E-DCB3-8DD2-D63987828FAF}"/>
              </a:ext>
            </a:extLst>
          </p:cNvPr>
          <p:cNvGrpSpPr/>
          <p:nvPr/>
        </p:nvGrpSpPr>
        <p:grpSpPr>
          <a:xfrm>
            <a:off x="5535828" y="158039"/>
            <a:ext cx="5387546" cy="6699960"/>
            <a:chOff x="5535828" y="158039"/>
            <a:chExt cx="5387546" cy="6699960"/>
          </a:xfrm>
        </p:grpSpPr>
        <p:pic>
          <p:nvPicPr>
            <p:cNvPr id="6" name="Picture 5">
              <a:extLst>
                <a:ext uri="{FF2B5EF4-FFF2-40B4-BE49-F238E27FC236}">
                  <a16:creationId xmlns:a16="http://schemas.microsoft.com/office/drawing/2014/main" id="{24B8EFE1-7F0B-7CE8-B23F-707D762B1D5F}"/>
                </a:ext>
              </a:extLst>
            </p:cNvPr>
            <p:cNvPicPr>
              <a:picLocks noChangeAspect="1"/>
            </p:cNvPicPr>
            <p:nvPr/>
          </p:nvPicPr>
          <p:blipFill>
            <a:blip r:embed="rId2"/>
            <a:srcRect l="49951"/>
            <a:stretch/>
          </p:blipFill>
          <p:spPr>
            <a:xfrm>
              <a:off x="5535828" y="664024"/>
              <a:ext cx="5387546" cy="6193975"/>
            </a:xfrm>
            <a:prstGeom prst="rect">
              <a:avLst/>
            </a:prstGeom>
          </p:spPr>
        </p:pic>
        <p:sp>
          <p:nvSpPr>
            <p:cNvPr id="8" name="TextBox 7">
              <a:extLst>
                <a:ext uri="{FF2B5EF4-FFF2-40B4-BE49-F238E27FC236}">
                  <a16:creationId xmlns:a16="http://schemas.microsoft.com/office/drawing/2014/main" id="{0A3639DC-24A5-28E0-A461-11607A8377BB}"/>
                </a:ext>
              </a:extLst>
            </p:cNvPr>
            <p:cNvSpPr txBox="1"/>
            <p:nvPr/>
          </p:nvSpPr>
          <p:spPr>
            <a:xfrm>
              <a:off x="6761515" y="158039"/>
              <a:ext cx="2946640" cy="523220"/>
            </a:xfrm>
            <a:prstGeom prst="rect">
              <a:avLst/>
            </a:prstGeom>
            <a:noFill/>
          </p:spPr>
          <p:txBody>
            <a:bodyPr wrap="none" rtlCol="0">
              <a:spAutoFit/>
            </a:bodyPr>
            <a:lstStyle/>
            <a:p>
              <a:r>
                <a:rPr lang="en-GB" sz="2800" dirty="0"/>
                <a:t>Multi-class Model</a:t>
              </a:r>
            </a:p>
          </p:txBody>
        </p:sp>
      </p:grpSp>
      <p:sp>
        <p:nvSpPr>
          <p:cNvPr id="10" name="TextBox 9">
            <a:extLst>
              <a:ext uri="{FF2B5EF4-FFF2-40B4-BE49-F238E27FC236}">
                <a16:creationId xmlns:a16="http://schemas.microsoft.com/office/drawing/2014/main" id="{F644B78E-AE85-4A48-E1C3-23B7689D0620}"/>
              </a:ext>
            </a:extLst>
          </p:cNvPr>
          <p:cNvSpPr txBox="1"/>
          <p:nvPr/>
        </p:nvSpPr>
        <p:spPr>
          <a:xfrm>
            <a:off x="9257717" y="4275438"/>
            <a:ext cx="2946640" cy="2554545"/>
          </a:xfrm>
          <a:prstGeom prst="rect">
            <a:avLst/>
          </a:prstGeom>
          <a:noFill/>
        </p:spPr>
        <p:txBody>
          <a:bodyPr wrap="square" rtlCol="0">
            <a:spAutoFit/>
          </a:bodyPr>
          <a:lstStyle/>
          <a:p>
            <a:r>
              <a:rPr lang="en-GB" sz="2000" dirty="0"/>
              <a:t>“Importance” (y-axis) is an internal metric within the model stacking process that describes how much of the variation can be explained by each composite model</a:t>
            </a:r>
          </a:p>
        </p:txBody>
      </p:sp>
    </p:spTree>
    <p:extLst>
      <p:ext uri="{BB962C8B-B14F-4D97-AF65-F5344CB8AC3E}">
        <p14:creationId xmlns:p14="http://schemas.microsoft.com/office/powerpoint/2010/main" val="259018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838200" y="1825625"/>
            <a:ext cx="11059886" cy="4351338"/>
          </a:xfrm>
        </p:spPr>
        <p:txBody>
          <a:bodyPr/>
          <a:lstStyle/>
          <a:p>
            <a:r>
              <a:rPr lang="en-GB" dirty="0"/>
              <a:t>How neatly do protein physio-chemical properties map onto trees?</a:t>
            </a:r>
          </a:p>
          <a:p>
            <a:endParaRPr lang="en-GB" dirty="0"/>
          </a:p>
          <a:p>
            <a:r>
              <a:rPr lang="en-GB" dirty="0"/>
              <a:t>8 trees, one for each genomic segment</a:t>
            </a:r>
          </a:p>
          <a:p>
            <a:r>
              <a:rPr lang="en-GB" dirty="0"/>
              <a:t>BEAST tree estimation allows for ancestral inference of:</a:t>
            </a:r>
          </a:p>
          <a:p>
            <a:pPr lvl="1"/>
            <a:r>
              <a:rPr lang="en-GB" dirty="0"/>
              <a:t>Discrete traits (e.g. host of origin)</a:t>
            </a:r>
          </a:p>
          <a:p>
            <a:pPr lvl="1"/>
            <a:r>
              <a:rPr lang="en-GB" dirty="0"/>
              <a:t>Continuous traits (e.g. protein properties)</a:t>
            </a:r>
          </a:p>
          <a:p>
            <a:r>
              <a:rPr lang="en-GB" dirty="0"/>
              <a:t>Do the patterns match predictions from the ML models? </a:t>
            </a:r>
          </a:p>
        </p:txBody>
      </p:sp>
    </p:spTree>
    <p:extLst>
      <p:ext uri="{BB962C8B-B14F-4D97-AF65-F5344CB8AC3E}">
        <p14:creationId xmlns:p14="http://schemas.microsoft.com/office/powerpoint/2010/main" val="1019631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957</TotalTime>
  <Words>546</Words>
  <Application>Microsoft Macintosh PowerPoint</Application>
  <PresentationFormat>Widescreen</PresentationFormat>
  <Paragraphs>69</Paragraphs>
  <Slides>10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Calibri</vt:lpstr>
      <vt:lpstr>roboto</vt:lpstr>
      <vt:lpstr>Office Theme</vt:lpstr>
      <vt:lpstr> Machine Learning Meets Phylodynamics</vt:lpstr>
      <vt:lpstr>Why Double the Analysis?</vt:lpstr>
      <vt:lpstr>Machine Learning Models</vt:lpstr>
      <vt:lpstr>Random Forests</vt:lpstr>
      <vt:lpstr>PowerPoint Presentation</vt:lpstr>
      <vt:lpstr>PowerPoint Presentation</vt:lpstr>
      <vt:lpstr>Machine Learning Models </vt:lpstr>
      <vt:lpstr>PowerPoint Presentation</vt:lpstr>
      <vt:lpstr>Phylogenetics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Jordan Bone (PGR)</cp:lastModifiedBy>
  <cp:revision>31</cp:revision>
  <dcterms:created xsi:type="dcterms:W3CDTF">2024-12-11T09:23:09Z</dcterms:created>
  <dcterms:modified xsi:type="dcterms:W3CDTF">2025-02-24T12:02:56Z</dcterms:modified>
</cp:coreProperties>
</file>